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115" d="100"/>
          <a:sy n="115" d="100"/>
        </p:scale>
        <p:origin x="101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Word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'[Chart in Microsoft Word]Sheet1'!$B$1</c:f>
              <c:strCache>
                <c:ptCount val="1"/>
                <c:pt idx="0">
                  <c:v>Ben Franklin's World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78-B846-A3A6-76983C4545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78-B846-A3A6-76983C4545F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7AFDC97C-A676-C447-BDA1-9B24C66E721C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C78-B846-A3A6-76983C4545F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DD4DB93-C296-7244-87BF-5A94BD22F67F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C78-B846-A3A6-76983C4545F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Word]Sheet1'!$A$2:$A$3</c:f>
              <c:strCache>
                <c:ptCount val="2"/>
                <c:pt idx="0">
                  <c:v>Covers published monographs</c:v>
                </c:pt>
                <c:pt idx="1">
                  <c:v>Other subjects</c:v>
                </c:pt>
              </c:strCache>
            </c:strRef>
          </c:cat>
          <c:val>
            <c:numRef>
              <c:f>'[Chart in Microsoft Word]Sheet1'!$B$2:$B$3</c:f>
              <c:numCache>
                <c:formatCode>General</c:formatCode>
                <c:ptCount val="2"/>
                <c:pt idx="0">
                  <c:v>159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78-B846-A3A6-76983C4545F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5C9D-F2C4-7343-89C8-786F6DCB01A2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67040-DC09-4444-A354-D8D0E164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0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67040-DC09-4444-A354-D8D0E164C5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1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70A0-42A8-6F46-A11A-CA47FD222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DFE4C-AAE7-7545-B45A-51DDCDADE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E0DBC-D177-3444-95CA-EE626B69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804B7-E6C4-F242-814B-03897D26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7C119-E4A3-8243-8222-C26866565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3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8D46-96EA-3546-B9BA-441E29A62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FDD6E-4AEE-2241-A54D-782418120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215BF-6273-9F4E-A541-019ACC28F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D6A69-121A-DA4A-B826-452E480B6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F3F32-EEE7-274E-AA78-83F3BE0B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7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E514D-F892-1345-B41E-0D3AAF8DF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9D6DE2-95ED-C646-B890-20FC00F92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97378-B951-B747-BA12-24D0A0FE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30B1D-02A3-9349-A709-938326727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8F8BF-0AB8-444C-8FFA-AB582DB4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6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95D2-F063-7D40-96E0-812DECF0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6DB26-0F88-5A47-90B9-9FA191822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2E21A-C6F6-6F40-B7DF-E647115C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C881-D8CC-C84A-9FF5-42F4A04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855ED-327F-7140-B827-4FC7DAFF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4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B0E5-A5C9-504B-A609-5E05CD830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ED295-0B18-4D48-83D8-CD3CD9DC4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2331F-EF8B-BD44-9610-E76FD362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674C-38B5-134F-BD17-A533CD06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4BF40-12AA-EC4E-9A7B-BE916669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986A-22B7-0543-A9C4-E0107DED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C1023-D80C-FE44-901E-FC4216B51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274DF-BF90-4D4A-BC85-07A1FD4C4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B279C-827B-3648-87DC-AD3C2A0E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FEBE-87C3-4646-A35B-53C021C60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5C023-5E2C-9E47-9E26-BCF960C09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E49C4-0359-C34B-B0A0-D6A4D628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A2FF1-32E2-CD4D-94EF-CF957F8BB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8C510-0DD1-B846-8122-23F2C04BA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3FFB4-0C4F-974E-BD72-3213F928F0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91F8F4-FAB3-4C42-83FB-BB3040EDE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EF2EC-85DD-D14E-96BA-0C41CB71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567978-17FC-7A4B-B093-09223CB9C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C12C7-DA68-A349-B64A-311840AF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0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64FA1-367F-DA42-81A2-3531C172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702B8C-0589-3044-AF8E-B0A40A19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9B33D-EE55-ED4D-A7E8-EC3A673B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23DBF-C0F6-624E-B6F9-6B7D5508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9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54781-E0D8-1341-B43E-DC3466C8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70BF8-A323-3A41-9B87-B8A6303D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2DF84-7CEF-B346-A322-F1F4E8FD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9E1A-DD02-154A-99DB-E5994EAA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FB49B-3809-9A47-B720-21D330D0B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4DE03-9FA7-BE4A-B51F-61685175C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CB0F0-7162-BF4C-BBBC-D4C44EDA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FF9A6-2CF9-974D-B465-147DC6F2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C0C51-DBF5-714E-8143-6023C634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A3540-3FF1-A24E-9F54-53DB442DF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79E056-5DCB-3F4F-932E-5F34CD5C4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3E4B4-782B-6B4F-A59C-7283C08CD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2BCAD-F8C5-3649-A327-243150CF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E4F55-813F-B54D-BEB6-3E7A657C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C0A5C-50EE-DF40-B8F4-D2ACA9BA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7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31B68A-B29D-A646-8BC7-582F1E8D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3D7B0-46CC-5D44-BEBB-02DC1AFF5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3435C-0CE9-B546-AE23-ED280666D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8D60-B80C-9B48-AB13-4C8106518296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82EF9-74E1-5048-852B-8A1D80603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C2BB2-DA38-B14B-B653-8E1D1D7BE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6238-E392-2D4B-B91C-BA59DB333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5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zcovart.com/blog/ben-franklins-world-1-year-anniversary" TargetMode="Externa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252C53-C042-2D4D-BAEB-31CCDC1600BE}"/>
              </a:ext>
            </a:extLst>
          </p:cNvPr>
          <p:cNvSpPr txBox="1"/>
          <p:nvPr/>
        </p:nvSpPr>
        <p:spPr>
          <a:xfrm>
            <a:off x="0" y="5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Listening In: Podcasting and the Making of a </a:t>
            </a:r>
            <a:r>
              <a:rPr lang="en-US" sz="3000" i="1" dirty="0"/>
              <a:t>more</a:t>
            </a:r>
            <a:r>
              <a:rPr lang="en-US" sz="3000" dirty="0"/>
              <a:t> Open Community</a:t>
            </a:r>
          </a:p>
          <a:p>
            <a:pPr algn="ctr"/>
            <a:r>
              <a:rPr lang="en-US" dirty="0"/>
              <a:t>A digital project by Jonah Estess, PhD Student, Department of History</a:t>
            </a:r>
          </a:p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20C690-3A18-3945-B64C-CE4ED2A90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661" y="587456"/>
            <a:ext cx="2402874" cy="3954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689F271-DD21-574B-8BB2-2EADCA787EB2}"/>
              </a:ext>
            </a:extLst>
          </p:cNvPr>
          <p:cNvSpPr txBox="1"/>
          <p:nvPr/>
        </p:nvSpPr>
        <p:spPr>
          <a:xfrm>
            <a:off x="115615" y="1260463"/>
            <a:ext cx="3342290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Motivating questions</a:t>
            </a:r>
            <a:endParaRPr lang="en-US" sz="1600" dirty="0"/>
          </a:p>
          <a:p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dirty="0"/>
              <a:t>What are effective mediums through which to connect non-academic groups to scholarship, and visa versa?</a:t>
            </a:r>
          </a:p>
          <a:p>
            <a:endParaRPr lang="en-US" sz="1400" dirty="0"/>
          </a:p>
          <a:p>
            <a:r>
              <a:rPr lang="en-US" sz="1400" dirty="0">
                <a:sym typeface="Wingdings" pitchFamily="2" charset="2"/>
              </a:rPr>
              <a:t> </a:t>
            </a:r>
            <a:r>
              <a:rPr lang="en-US" sz="1400" dirty="0"/>
              <a:t>What forms of scholarly communication are least represented by existing projects or programs?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0B6871-864F-C84F-8475-73A15206D135}"/>
              </a:ext>
            </a:extLst>
          </p:cNvPr>
          <p:cNvSpPr txBox="1"/>
          <p:nvPr/>
        </p:nvSpPr>
        <p:spPr>
          <a:xfrm>
            <a:off x="8836481" y="1260462"/>
            <a:ext cx="3239904" cy="38164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Existing projects</a:t>
            </a:r>
          </a:p>
          <a:p>
            <a:endParaRPr lang="en-US" sz="1400" dirty="0"/>
          </a:p>
          <a:p>
            <a:r>
              <a:rPr lang="en-US" sz="1400" i="1" u="sng" dirty="0"/>
              <a:t>Ben Franklin’s World</a:t>
            </a:r>
            <a:r>
              <a:rPr lang="en-US" sz="1400" u="sng" dirty="0"/>
              <a:t>, hosted by Liz </a:t>
            </a:r>
            <a:r>
              <a:rPr lang="en-US" sz="1400" u="sng" dirty="0" err="1"/>
              <a:t>Covart</a:t>
            </a:r>
            <a:r>
              <a:rPr lang="en-US" sz="1400" u="sng" dirty="0"/>
              <a:t>, </a:t>
            </a:r>
            <a:r>
              <a:rPr lang="en-US" sz="1400" u="sng" dirty="0" err="1"/>
              <a:t>Omohundro</a:t>
            </a:r>
            <a:r>
              <a:rPr lang="en-US" sz="1400" u="sng" dirty="0"/>
              <a:t> Institute</a:t>
            </a:r>
          </a:p>
          <a:p>
            <a:r>
              <a:rPr lang="en-US" sz="1400" dirty="0">
                <a:sym typeface="Wingdings" pitchFamily="2" charset="2"/>
              </a:rPr>
              <a:t> Books, not articles or short form projects are the subject of 159/235 episodes</a:t>
            </a:r>
            <a:endParaRPr lang="en-US" sz="1400" dirty="0"/>
          </a:p>
          <a:p>
            <a:r>
              <a:rPr lang="en-US" sz="1400" i="1" u="sng" dirty="0"/>
              <a:t>The Age of Jackson</a:t>
            </a:r>
            <a:r>
              <a:rPr lang="en-US" sz="1400" u="sng" dirty="0"/>
              <a:t>, hosted by Daniel </a:t>
            </a:r>
            <a:r>
              <a:rPr lang="en-US" sz="1400" u="sng" dirty="0" err="1"/>
              <a:t>Gullotta</a:t>
            </a:r>
            <a:r>
              <a:rPr lang="en-US" sz="1400" u="sng" dirty="0"/>
              <a:t>, Andrew Jackson’s Hermitage</a:t>
            </a:r>
          </a:p>
          <a:p>
            <a:r>
              <a:rPr lang="en-US" sz="1400" dirty="0">
                <a:sym typeface="Wingdings" pitchFamily="2" charset="2"/>
              </a:rPr>
              <a:t> All guests have at least one monograph publication</a:t>
            </a:r>
          </a:p>
          <a:p>
            <a:r>
              <a:rPr lang="en-US" sz="1400" i="1" u="sng" dirty="0" err="1">
                <a:sym typeface="Wingdings" pitchFamily="2" charset="2"/>
              </a:rPr>
              <a:t>JoVE</a:t>
            </a:r>
            <a:endParaRPr lang="en-US" sz="1400" i="1" u="sng" dirty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Peer-reviewed video methods journal</a:t>
            </a:r>
            <a:endParaRPr lang="en-US" sz="1400" dirty="0"/>
          </a:p>
          <a:p>
            <a:r>
              <a:rPr lang="en-US" sz="1400" b="1" dirty="0"/>
              <a:t>In all history podcasts, non-tenure track scholars, graduate</a:t>
            </a:r>
          </a:p>
          <a:p>
            <a:r>
              <a:rPr lang="en-US" sz="1400" b="1" dirty="0"/>
              <a:t>students, and journal articles are under-represented.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025B46-83F2-544E-83B7-38C7BC43C4EE}"/>
              </a:ext>
            </a:extLst>
          </p:cNvPr>
          <p:cNvSpPr txBox="1"/>
          <p:nvPr/>
        </p:nvSpPr>
        <p:spPr>
          <a:xfrm>
            <a:off x="3523685" y="1148952"/>
            <a:ext cx="5253876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Why podcasting to make a community?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Supports work in the existing academic community</a:t>
            </a:r>
          </a:p>
          <a:p>
            <a:pPr marL="742950" lvl="1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Learning tool that adapts to the listeners’ schedule</a:t>
            </a:r>
          </a:p>
          <a:p>
            <a:pPr marL="742950" lvl="1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Useful to pre-ABD doctoral students and commuters</a:t>
            </a:r>
          </a:p>
          <a:p>
            <a:pPr marL="742950" lvl="1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Builds scholars’ public profile; appearances added to CV’s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Acknowledges the recent increase in visibility of historians in public discourse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Free to download, making it an accessible medium for anyone with an internet connection; BFW, 43,829 monthly downloads  (October 2015)</a:t>
            </a:r>
            <a:r>
              <a:rPr lang="en-US" sz="1400" baseline="30000" dirty="0">
                <a:sym typeface="Wingdings" pitchFamily="2" charset="2"/>
              </a:rPr>
              <a:t>1</a:t>
            </a:r>
            <a:endParaRPr lang="en-US" sz="1400" dirty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Supports mission of organizations that connect the public with scholars and scholarship and that host open-access content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89BF134-10CD-334D-80F5-68288CE77C29}"/>
              </a:ext>
            </a:extLst>
          </p:cNvPr>
          <p:cNvSpPr txBox="1"/>
          <p:nvPr/>
        </p:nvSpPr>
        <p:spPr>
          <a:xfrm>
            <a:off x="115615" y="3596011"/>
            <a:ext cx="5075970" cy="31700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Working Concept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1 and 2-part podcast episodes</a:t>
            </a:r>
          </a:p>
          <a:p>
            <a:pPr marL="742950" lvl="1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Part 1</a:t>
            </a:r>
          </a:p>
          <a:p>
            <a:pPr marL="1200150" lvl="2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30 minute interview with author or scholarly project lead; more than half of interviewees to be ABD graduate students, non-tenured scholars, and public historians</a:t>
            </a:r>
          </a:p>
          <a:p>
            <a:pPr marL="1200150" lvl="2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Referral to open-access material related to interviewee’s work</a:t>
            </a:r>
          </a:p>
          <a:p>
            <a:pPr marL="742950" lvl="1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Part 2</a:t>
            </a:r>
          </a:p>
          <a:p>
            <a:pPr marL="1200150" lvl="2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For interviews on subjects of journal articles, interview followed by a reading of the article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sz="1400" dirty="0">
                <a:sym typeface="Wingdings" pitchFamily="2" charset="2"/>
              </a:rPr>
              <a:t>Special Episodes (i.e. live streaming from select conference panels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D420DAB1-3AC6-D843-8EDF-1D53565A6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174375"/>
              </p:ext>
            </p:extLst>
          </p:nvPr>
        </p:nvGraphicFramePr>
        <p:xfrm>
          <a:off x="5260746" y="4108856"/>
          <a:ext cx="3479341" cy="205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2" name="Picture 41">
            <a:extLst>
              <a:ext uri="{FF2B5EF4-FFF2-40B4-BE49-F238E27FC236}">
                <a16:creationId xmlns:a16="http://schemas.microsoft.com/office/drawing/2014/main" id="{BDE991FF-80E8-2947-A30F-297CEC06C0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0935" y="4205785"/>
            <a:ext cx="2378961" cy="457609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992F37CA-B7B7-1F4C-ACDA-3BE019B15A64}"/>
              </a:ext>
            </a:extLst>
          </p:cNvPr>
          <p:cNvSpPr txBox="1"/>
          <p:nvPr/>
        </p:nvSpPr>
        <p:spPr>
          <a:xfrm>
            <a:off x="8930904" y="5353542"/>
            <a:ext cx="2954662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Potential project partners</a:t>
            </a:r>
          </a:p>
          <a:p>
            <a:r>
              <a:rPr lang="en-US" sz="1400" dirty="0">
                <a:sym typeface="Wingdings" pitchFamily="2" charset="2"/>
              </a:rPr>
              <a:t> ITHAKA (JSTOR); Roy Rosenzweig Center for History and New Media</a:t>
            </a:r>
            <a:endParaRPr lang="en-US" sz="1400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A93C632-9850-244F-BF3E-463D34B4AB4E}"/>
              </a:ext>
            </a:extLst>
          </p:cNvPr>
          <p:cNvCxnSpPr>
            <a:cxnSpLocks/>
          </p:cNvCxnSpPr>
          <p:nvPr/>
        </p:nvCxnSpPr>
        <p:spPr>
          <a:xfrm flipH="1">
            <a:off x="104464" y="3579541"/>
            <a:ext cx="2" cy="3186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4264ECB-D659-DC49-978D-DF05337FB7DF}"/>
              </a:ext>
            </a:extLst>
          </p:cNvPr>
          <p:cNvCxnSpPr/>
          <p:nvPr/>
        </p:nvCxnSpPr>
        <p:spPr>
          <a:xfrm>
            <a:off x="104464" y="3579541"/>
            <a:ext cx="34080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A60D188-3ACF-E04C-979E-9EDC19FB175D}"/>
              </a:ext>
            </a:extLst>
          </p:cNvPr>
          <p:cNvCxnSpPr>
            <a:cxnSpLocks/>
          </p:cNvCxnSpPr>
          <p:nvPr/>
        </p:nvCxnSpPr>
        <p:spPr>
          <a:xfrm>
            <a:off x="5191584" y="3888163"/>
            <a:ext cx="0" cy="2877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5D326E5-839D-D34F-86EC-A52296C44B30}"/>
              </a:ext>
            </a:extLst>
          </p:cNvPr>
          <p:cNvCxnSpPr/>
          <p:nvPr/>
        </p:nvCxnSpPr>
        <p:spPr>
          <a:xfrm>
            <a:off x="104464" y="6766109"/>
            <a:ext cx="50871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1EB2413-7442-2549-9A65-608D865BE10A}"/>
              </a:ext>
            </a:extLst>
          </p:cNvPr>
          <p:cNvCxnSpPr/>
          <p:nvPr/>
        </p:nvCxnSpPr>
        <p:spPr>
          <a:xfrm>
            <a:off x="104464" y="1260462"/>
            <a:ext cx="34192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9D4A3B4-6923-8B46-B784-F9D1E140834D}"/>
              </a:ext>
            </a:extLst>
          </p:cNvPr>
          <p:cNvCxnSpPr>
            <a:cxnSpLocks/>
          </p:cNvCxnSpPr>
          <p:nvPr/>
        </p:nvCxnSpPr>
        <p:spPr>
          <a:xfrm>
            <a:off x="104464" y="1243993"/>
            <a:ext cx="0" cy="18939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6A61929-1277-D142-8677-DC6A0D43C318}"/>
              </a:ext>
            </a:extLst>
          </p:cNvPr>
          <p:cNvCxnSpPr/>
          <p:nvPr/>
        </p:nvCxnSpPr>
        <p:spPr>
          <a:xfrm>
            <a:off x="115615" y="3137899"/>
            <a:ext cx="34192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8C07BAF-D9B7-3943-BF13-AD4A4FF5166D}"/>
              </a:ext>
            </a:extLst>
          </p:cNvPr>
          <p:cNvCxnSpPr/>
          <p:nvPr/>
        </p:nvCxnSpPr>
        <p:spPr>
          <a:xfrm flipH="1">
            <a:off x="8777561" y="1243993"/>
            <a:ext cx="3309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0AB2EE2-7E8E-1B49-8C19-FD22455270B6}"/>
              </a:ext>
            </a:extLst>
          </p:cNvPr>
          <p:cNvCxnSpPr>
            <a:cxnSpLocks/>
          </p:cNvCxnSpPr>
          <p:nvPr/>
        </p:nvCxnSpPr>
        <p:spPr>
          <a:xfrm flipH="1">
            <a:off x="8740087" y="5076890"/>
            <a:ext cx="33362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1B3AE97-EBB5-3549-B310-896CCEC8019A}"/>
              </a:ext>
            </a:extLst>
          </p:cNvPr>
          <p:cNvCxnSpPr/>
          <p:nvPr/>
        </p:nvCxnSpPr>
        <p:spPr>
          <a:xfrm>
            <a:off x="12076384" y="1243993"/>
            <a:ext cx="0" cy="3832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E392F469-0100-584C-9BAA-4C55FC1D7254}"/>
              </a:ext>
            </a:extLst>
          </p:cNvPr>
          <p:cNvSpPr txBox="1"/>
          <p:nvPr/>
        </p:nvSpPr>
        <p:spPr>
          <a:xfrm>
            <a:off x="5236185" y="6305093"/>
            <a:ext cx="687364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ym typeface="Wingdings" pitchFamily="2" charset="2"/>
              </a:rPr>
              <a:t>1. Liz </a:t>
            </a:r>
            <a:r>
              <a:rPr lang="en-US" sz="1100" dirty="0" err="1">
                <a:sym typeface="Wingdings" pitchFamily="2" charset="2"/>
              </a:rPr>
              <a:t>Covart</a:t>
            </a:r>
            <a:r>
              <a:rPr lang="en-US" sz="1100" dirty="0">
                <a:sym typeface="Wingdings" pitchFamily="2" charset="2"/>
              </a:rPr>
              <a:t>, “Ben Franklin’s World: 1 Year Anniversary,” personal website, </a:t>
            </a:r>
            <a:r>
              <a:rPr lang="en-US" sz="1100" dirty="0">
                <a:hlinkClick r:id="rId6"/>
              </a:rPr>
              <a:t>https://www.lizcovart.com/blog/ben-franklins-world-1-year-anniversary</a:t>
            </a:r>
            <a:r>
              <a:rPr lang="en-US" sz="1100" dirty="0"/>
              <a:t>.</a:t>
            </a:r>
            <a:r>
              <a:rPr lang="en-US" sz="1100" dirty="0">
                <a:sym typeface="Wingdings" pitchFamily="2" charset="2"/>
              </a:rPr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9730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351</Words>
  <Application>Microsoft Macintosh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Jonah Estess</dc:creator>
  <cp:lastModifiedBy>Jonah Estess</cp:lastModifiedBy>
  <cp:revision>70</cp:revision>
  <cp:lastPrinted>2019-04-29T19:49:26Z</cp:lastPrinted>
  <dcterms:created xsi:type="dcterms:W3CDTF">2019-04-29T16:13:54Z</dcterms:created>
  <dcterms:modified xsi:type="dcterms:W3CDTF">2019-04-29T21:17:42Z</dcterms:modified>
</cp:coreProperties>
</file>